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y="5143500" cx="9144000"/>
  <p:notesSz cx="6858000" cy="9144000"/>
  <p:embeddedFontLst>
    <p:embeddedFont>
      <p:font typeface="Economica"/>
      <p:regular r:id="rId12"/>
      <p:bold r:id="rId13"/>
      <p:italic r:id="rId14"/>
      <p:boldItalic r:id="rId15"/>
    </p:embeddedFont>
    <p:embeddedFont>
      <p:font typeface="Open Sans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Economica-bold.fntdata"/><Relationship Id="rId12" Type="http://schemas.openxmlformats.org/officeDocument/2006/relationships/font" Target="fonts/Economica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Economica-boldItalic.fntdata"/><Relationship Id="rId14" Type="http://schemas.openxmlformats.org/officeDocument/2006/relationships/font" Target="fonts/Economica-italic.fntdata"/><Relationship Id="rId17" Type="http://schemas.openxmlformats.org/officeDocument/2006/relationships/font" Target="fonts/OpenSans-bold.fntdata"/><Relationship Id="rId16" Type="http://schemas.openxmlformats.org/officeDocument/2006/relationships/font" Target="fonts/OpenSans-regular.fntdata"/><Relationship Id="rId5" Type="http://schemas.openxmlformats.org/officeDocument/2006/relationships/slide" Target="slides/slide1.xml"/><Relationship Id="rId19" Type="http://schemas.openxmlformats.org/officeDocument/2006/relationships/font" Target="fonts/OpenSans-boldItalic.fntdata"/><Relationship Id="rId6" Type="http://schemas.openxmlformats.org/officeDocument/2006/relationships/slide" Target="slides/slide2.xml"/><Relationship Id="rId18" Type="http://schemas.openxmlformats.org/officeDocument/2006/relationships/font" Target="fonts/OpenSans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4a0818452a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4a0818452a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4a0818452a_1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4a0818452a_1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4a0818452a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4a0818452a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4a0818452a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4a0818452a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4a0818452a_1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4a0818452a_1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4a0818452a_1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4a0818452a_1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7" name="Google Shape;17;p3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lux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gif"/><Relationship Id="rId4" Type="http://schemas.openxmlformats.org/officeDocument/2006/relationships/image" Target="../media/image2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gif"/><Relationship Id="rId4" Type="http://schemas.openxmlformats.org/officeDocument/2006/relationships/image" Target="../media/image8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gif"/><Relationship Id="rId4" Type="http://schemas.openxmlformats.org/officeDocument/2006/relationships/image" Target="../media/image6.gif"/><Relationship Id="rId5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4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Campus Rover</a:t>
            </a:r>
            <a:endParaRPr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 119a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Brandeis University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Fall 2018, Pito Salas, Alexander Feldman</a:t>
            </a:r>
            <a:endParaRPr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5" name="Google Shape;65;p13"/>
          <p:cNvSpPr txBox="1"/>
          <p:nvPr/>
        </p:nvSpPr>
        <p:spPr>
          <a:xfrm>
            <a:off x="433050" y="4710450"/>
            <a:ext cx="5090400" cy="59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type="title"/>
          </p:nvPr>
        </p:nvSpPr>
        <p:spPr>
          <a:xfrm>
            <a:off x="311700" y="1233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Sensors</a:t>
            </a:r>
            <a:endParaRPr/>
          </a:p>
        </p:txBody>
      </p:sp>
      <p:sp>
        <p:nvSpPr>
          <p:cNvPr id="71" name="Google Shape;71;p14"/>
          <p:cNvSpPr txBox="1"/>
          <p:nvPr>
            <p:ph idx="1" type="body"/>
          </p:nvPr>
        </p:nvSpPr>
        <p:spPr>
          <a:xfrm>
            <a:off x="799875" y="1051450"/>
            <a:ext cx="831900" cy="6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/>
              <a:t>Lidar</a:t>
            </a:r>
            <a:endParaRPr b="1"/>
          </a:p>
        </p:txBody>
      </p:sp>
      <p:sp>
        <p:nvSpPr>
          <p:cNvPr id="72" name="Google Shape;72;p14"/>
          <p:cNvSpPr txBox="1"/>
          <p:nvPr>
            <p:ph idx="1" type="body"/>
          </p:nvPr>
        </p:nvSpPr>
        <p:spPr>
          <a:xfrm>
            <a:off x="3212650" y="1034250"/>
            <a:ext cx="1998600" cy="6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/>
              <a:t>Depth Camera</a:t>
            </a:r>
            <a:endParaRPr b="1"/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6351" y="1591938"/>
            <a:ext cx="3048000" cy="20193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4"/>
          <p:cNvSpPr txBox="1"/>
          <p:nvPr>
            <p:ph idx="1" type="body"/>
          </p:nvPr>
        </p:nvSpPr>
        <p:spPr>
          <a:xfrm>
            <a:off x="5624725" y="1034250"/>
            <a:ext cx="3449700" cy="242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Turtlebot sensors:</a:t>
            </a:r>
            <a:endParaRPr b="1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RGB + Depth camera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Bump sensors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Dropped wheel sensors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Inertial measurement unit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Package sensor </a:t>
            </a:r>
            <a:endParaRPr/>
          </a:p>
        </p:txBody>
      </p:sp>
      <p:sp>
        <p:nvSpPr>
          <p:cNvPr id="75" name="Google Shape;7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6" name="Google Shape;7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0025" y="1591950"/>
            <a:ext cx="1631600" cy="3412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/>
          <p:nvPr>
            <p:ph type="title"/>
          </p:nvPr>
        </p:nvSpPr>
        <p:spPr>
          <a:xfrm>
            <a:off x="311700" y="1233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Actuators</a:t>
            </a:r>
            <a:endParaRPr/>
          </a:p>
        </p:txBody>
      </p:sp>
      <p:sp>
        <p:nvSpPr>
          <p:cNvPr id="82" name="Google Shape;82;p15"/>
          <p:cNvSpPr txBox="1"/>
          <p:nvPr>
            <p:ph idx="1" type="body"/>
          </p:nvPr>
        </p:nvSpPr>
        <p:spPr>
          <a:xfrm rot="-624">
            <a:off x="102183" y="1068175"/>
            <a:ext cx="1653000" cy="6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/>
              <a:t>Locomotive</a:t>
            </a:r>
            <a:endParaRPr b="1"/>
          </a:p>
        </p:txBody>
      </p:sp>
      <p:sp>
        <p:nvSpPr>
          <p:cNvPr id="83" name="Google Shape;83;p15"/>
          <p:cNvSpPr txBox="1"/>
          <p:nvPr>
            <p:ph idx="1" type="body"/>
          </p:nvPr>
        </p:nvSpPr>
        <p:spPr>
          <a:xfrm>
            <a:off x="53175" y="2983324"/>
            <a:ext cx="1851000" cy="6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/>
              <a:t>Manipulative</a:t>
            </a:r>
            <a:endParaRPr b="1"/>
          </a:p>
        </p:txBody>
      </p:sp>
      <p:sp>
        <p:nvSpPr>
          <p:cNvPr id="84" name="Google Shape;84;p15"/>
          <p:cNvSpPr txBox="1"/>
          <p:nvPr>
            <p:ph idx="1" type="body"/>
          </p:nvPr>
        </p:nvSpPr>
        <p:spPr>
          <a:xfrm>
            <a:off x="5002900" y="1068025"/>
            <a:ext cx="3449700" cy="17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Turtlebot</a:t>
            </a:r>
            <a:r>
              <a:rPr b="1" lang="en"/>
              <a:t> actuators:</a:t>
            </a:r>
            <a:endParaRPr b="1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Motorized wheels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Speaker</a:t>
            </a:r>
            <a:endParaRPr/>
          </a:p>
        </p:txBody>
      </p:sp>
      <p:pic>
        <p:nvPicPr>
          <p:cNvPr id="85" name="Google Shape;8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8313" y="909601"/>
            <a:ext cx="3048000" cy="1712262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52525" y="2782525"/>
            <a:ext cx="3047975" cy="1971847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/>
          <p:nvPr>
            <p:ph type="title"/>
          </p:nvPr>
        </p:nvSpPr>
        <p:spPr>
          <a:xfrm>
            <a:off x="311700" y="873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Localization</a:t>
            </a:r>
            <a:endParaRPr/>
          </a:p>
        </p:txBody>
      </p:sp>
      <p:sp>
        <p:nvSpPr>
          <p:cNvPr id="93" name="Google Shape;93;p16"/>
          <p:cNvSpPr txBox="1"/>
          <p:nvPr>
            <p:ph idx="1" type="body"/>
          </p:nvPr>
        </p:nvSpPr>
        <p:spPr>
          <a:xfrm>
            <a:off x="311700" y="9966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Real robots don’t drive straight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4" name="Google Shape;9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6413" y="2283325"/>
            <a:ext cx="3114675" cy="2390775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6"/>
          <p:cNvSpPr txBox="1"/>
          <p:nvPr/>
        </p:nvSpPr>
        <p:spPr>
          <a:xfrm>
            <a:off x="1005063" y="2111300"/>
            <a:ext cx="1697400" cy="26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Fiducials</a:t>
            </a:r>
            <a:endParaRPr b="1"/>
          </a:p>
        </p:txBody>
      </p:sp>
      <p:sp>
        <p:nvSpPr>
          <p:cNvPr id="96" name="Google Shape;96;p16"/>
          <p:cNvSpPr txBox="1"/>
          <p:nvPr/>
        </p:nvSpPr>
        <p:spPr>
          <a:xfrm>
            <a:off x="6216950" y="1551125"/>
            <a:ext cx="1697400" cy="9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AMCL</a:t>
            </a:r>
            <a:r>
              <a:rPr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    </a:t>
            </a:r>
            <a:r>
              <a:rPr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Adaptive Monte Carlo Localization</a:t>
            </a:r>
            <a:endParaRPr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97" name="Google Shape;9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65420" y="2264300"/>
            <a:ext cx="2993300" cy="2755375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9" name="Google Shape;99;p16"/>
          <p:cNvPicPr preferRelativeResize="0"/>
          <p:nvPr/>
        </p:nvPicPr>
        <p:blipFill rotWithShape="1">
          <a:blip r:embed="rId5">
            <a:alphaModFix/>
          </a:blip>
          <a:srcRect b="54572" l="28737" r="8393" t="0"/>
          <a:stretch/>
        </p:blipFill>
        <p:spPr>
          <a:xfrm>
            <a:off x="3731400" y="118925"/>
            <a:ext cx="2673300" cy="19316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ROS</a:t>
            </a:r>
            <a:endParaRPr/>
          </a:p>
        </p:txBody>
      </p:sp>
      <p:sp>
        <p:nvSpPr>
          <p:cNvPr id="105" name="Google Shape;105;p17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Middleware between Python and Ubuntu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Distributed architecture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Message passing between nodes</a:t>
            </a:r>
            <a:endParaRPr/>
          </a:p>
        </p:txBody>
      </p:sp>
      <p:sp>
        <p:nvSpPr>
          <p:cNvPr id="106" name="Google Shape;106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the robot doing?</a:t>
            </a:r>
            <a:endParaRPr/>
          </a:p>
        </p:txBody>
      </p:sp>
      <p:sp>
        <p:nvSpPr>
          <p:cNvPr id="112" name="Google Shape;112;p18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States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Logging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Visualization</a:t>
            </a:r>
            <a:endParaRPr/>
          </a:p>
        </p:txBody>
      </p:sp>
      <p:pic>
        <p:nvPicPr>
          <p:cNvPr id="113" name="Google Shape;11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7850" y="2452900"/>
            <a:ext cx="3183550" cy="223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8"/>
          <p:cNvPicPr preferRelativeResize="0"/>
          <p:nvPr/>
        </p:nvPicPr>
        <p:blipFill rotWithShape="1">
          <a:blip r:embed="rId4">
            <a:alphaModFix/>
          </a:blip>
          <a:srcRect b="0" l="35979" r="0" t="0"/>
          <a:stretch/>
        </p:blipFill>
        <p:spPr>
          <a:xfrm>
            <a:off x="5350900" y="1147225"/>
            <a:ext cx="2668950" cy="2344975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oogle Shape;120;p19"/>
          <p:cNvGrpSpPr/>
          <p:nvPr/>
        </p:nvGrpSpPr>
        <p:grpSpPr>
          <a:xfrm rot="5400000">
            <a:off x="2553116" y="-1944616"/>
            <a:ext cx="4194518" cy="8726850"/>
            <a:chOff x="820425" y="-1029675"/>
            <a:chExt cx="4194518" cy="8726850"/>
          </a:xfrm>
        </p:grpSpPr>
        <p:sp>
          <p:nvSpPr>
            <p:cNvPr id="121" name="Google Shape;121;p19"/>
            <p:cNvSpPr/>
            <p:nvPr/>
          </p:nvSpPr>
          <p:spPr>
            <a:xfrm rot="-5400000">
              <a:off x="1304275" y="-736125"/>
              <a:ext cx="1492200" cy="905100"/>
            </a:xfrm>
            <a:prstGeom prst="roundRect">
              <a:avLst>
                <a:gd fmla="val 16667" name="adj"/>
              </a:avLst>
            </a:prstGeom>
            <a:solidFill>
              <a:srgbClr val="C27BA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</a:rPr>
                <a:t>Flask server</a:t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22" name="Google Shape;122;p19"/>
            <p:cNvSpPr/>
            <p:nvPr/>
          </p:nvSpPr>
          <p:spPr>
            <a:xfrm rot="-5400000">
              <a:off x="1324125" y="1048300"/>
              <a:ext cx="1492200" cy="905100"/>
            </a:xfrm>
            <a:prstGeom prst="roundRect">
              <a:avLst>
                <a:gd fmla="val 16667" name="adj"/>
              </a:avLst>
            </a:prstGeom>
            <a:solidFill>
              <a:srgbClr val="C27BA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</a:rPr>
                <a:t>Destination handler</a:t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23" name="Google Shape;123;p19"/>
            <p:cNvSpPr/>
            <p:nvPr/>
          </p:nvSpPr>
          <p:spPr>
            <a:xfrm rot="-5400000">
              <a:off x="2446375" y="1048300"/>
              <a:ext cx="1492200" cy="905100"/>
            </a:xfrm>
            <a:prstGeom prst="roundRect">
              <a:avLst>
                <a:gd fmla="val 16667" name="adj"/>
              </a:avLst>
            </a:prstGeom>
            <a:solidFill>
              <a:srgbClr val="C27BA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</a:rPr>
                <a:t>Teleop</a:t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24" name="Google Shape;124;p19"/>
            <p:cNvSpPr/>
            <p:nvPr/>
          </p:nvSpPr>
          <p:spPr>
            <a:xfrm rot="-5400000">
              <a:off x="2448175" y="-736125"/>
              <a:ext cx="1492200" cy="905100"/>
            </a:xfrm>
            <a:prstGeom prst="roundRect">
              <a:avLst>
                <a:gd fmla="val 16667" name="adj"/>
              </a:avLst>
            </a:prstGeom>
            <a:solidFill>
              <a:srgbClr val="C27BA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</a:rPr>
                <a:t>Package handler</a:t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25" name="Google Shape;125;p19"/>
            <p:cNvSpPr/>
            <p:nvPr/>
          </p:nvSpPr>
          <p:spPr>
            <a:xfrm rot="-5400000">
              <a:off x="1324125" y="2832725"/>
              <a:ext cx="1492200" cy="905100"/>
            </a:xfrm>
            <a:prstGeom prst="roundRect">
              <a:avLst>
                <a:gd fmla="val 16667" name="adj"/>
              </a:avLst>
            </a:prstGeom>
            <a:solidFill>
              <a:srgbClr val="C27BA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</a:rPr>
                <a:t>State manager</a:t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26" name="Google Shape;126;p19"/>
            <p:cNvSpPr/>
            <p:nvPr/>
          </p:nvSpPr>
          <p:spPr>
            <a:xfrm rot="-5400000">
              <a:off x="2446375" y="2832725"/>
              <a:ext cx="1492200" cy="905100"/>
            </a:xfrm>
            <a:prstGeom prst="roundRect">
              <a:avLst>
                <a:gd fmla="val 16667" name="adj"/>
              </a:avLst>
            </a:prstGeom>
            <a:solidFill>
              <a:srgbClr val="C27BA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</a:rPr>
                <a:t>Lost recovery behavior</a:t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27" name="Google Shape;127;p19"/>
            <p:cNvSpPr/>
            <p:nvPr/>
          </p:nvSpPr>
          <p:spPr>
            <a:xfrm rot="-5400000">
              <a:off x="1303375" y="4627525"/>
              <a:ext cx="1492200" cy="905100"/>
            </a:xfrm>
            <a:prstGeom prst="roundRect">
              <a:avLst>
                <a:gd fmla="val 16667" name="adj"/>
              </a:avLst>
            </a:prstGeom>
            <a:solidFill>
              <a:srgbClr val="C27BA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</a:rPr>
                <a:t>Navigation planner</a:t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28" name="Google Shape;128;p19"/>
            <p:cNvSpPr/>
            <p:nvPr/>
          </p:nvSpPr>
          <p:spPr>
            <a:xfrm rot="-5400000">
              <a:off x="2425625" y="4627525"/>
              <a:ext cx="1492200" cy="905100"/>
            </a:xfrm>
            <a:prstGeom prst="roundRect">
              <a:avLst>
                <a:gd fmla="val 16667" name="adj"/>
              </a:avLst>
            </a:prstGeom>
            <a:solidFill>
              <a:srgbClr val="C27BA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</a:rPr>
                <a:t>AMCL localization</a:t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29" name="Google Shape;129;p19"/>
            <p:cNvSpPr/>
            <p:nvPr/>
          </p:nvSpPr>
          <p:spPr>
            <a:xfrm rot="-5400000">
              <a:off x="3547875" y="4627525"/>
              <a:ext cx="1492200" cy="905100"/>
            </a:xfrm>
            <a:prstGeom prst="roundRect">
              <a:avLst>
                <a:gd fmla="val 16667" name="adj"/>
              </a:avLst>
            </a:prstGeom>
            <a:solidFill>
              <a:srgbClr val="C27BA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</a:rPr>
                <a:t>Fiducial recognition</a:t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30" name="Google Shape;130;p19"/>
            <p:cNvSpPr/>
            <p:nvPr/>
          </p:nvSpPr>
          <p:spPr>
            <a:xfrm rot="-5400000">
              <a:off x="1324125" y="6498525"/>
              <a:ext cx="1492200" cy="905100"/>
            </a:xfrm>
            <a:prstGeom prst="roundRect">
              <a:avLst>
                <a:gd fmla="val 16667" name="adj"/>
              </a:avLst>
            </a:prstGeom>
            <a:solidFill>
              <a:srgbClr val="C27BA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</a:rPr>
                <a:t>Raw sensor processing</a:t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31" name="Google Shape;131;p19"/>
            <p:cNvSpPr/>
            <p:nvPr/>
          </p:nvSpPr>
          <p:spPr>
            <a:xfrm rot="-5400000">
              <a:off x="2446375" y="6498525"/>
              <a:ext cx="1492200" cy="905100"/>
            </a:xfrm>
            <a:prstGeom prst="roundRect">
              <a:avLst>
                <a:gd fmla="val 16667" name="adj"/>
              </a:avLst>
            </a:prstGeom>
            <a:solidFill>
              <a:srgbClr val="C27BA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</a:rPr>
                <a:t>Motor controllers</a:t>
              </a:r>
              <a:endParaRPr>
                <a:solidFill>
                  <a:srgbClr val="FFFFFF"/>
                </a:solidFill>
              </a:endParaRPr>
            </a:p>
          </p:txBody>
        </p:sp>
        <p:cxnSp>
          <p:nvCxnSpPr>
            <p:cNvPr id="132" name="Google Shape;132;p19"/>
            <p:cNvCxnSpPr/>
            <p:nvPr/>
          </p:nvCxnSpPr>
          <p:spPr>
            <a:xfrm>
              <a:off x="823625" y="615850"/>
              <a:ext cx="4139400" cy="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133" name="Google Shape;133;p19"/>
            <p:cNvCxnSpPr/>
            <p:nvPr/>
          </p:nvCxnSpPr>
          <p:spPr>
            <a:xfrm>
              <a:off x="823625" y="2361475"/>
              <a:ext cx="4139400" cy="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134" name="Google Shape;134;p19"/>
            <p:cNvCxnSpPr/>
            <p:nvPr/>
          </p:nvCxnSpPr>
          <p:spPr>
            <a:xfrm>
              <a:off x="823625" y="4197625"/>
              <a:ext cx="4139400" cy="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135" name="Google Shape;135;p19"/>
            <p:cNvCxnSpPr/>
            <p:nvPr/>
          </p:nvCxnSpPr>
          <p:spPr>
            <a:xfrm>
              <a:off x="875543" y="5973050"/>
              <a:ext cx="4139400" cy="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sp>
          <p:nvSpPr>
            <p:cNvPr id="136" name="Google Shape;136;p19"/>
            <p:cNvSpPr txBox="1"/>
            <p:nvPr/>
          </p:nvSpPr>
          <p:spPr>
            <a:xfrm rot="-5400000">
              <a:off x="584725" y="-495075"/>
              <a:ext cx="1030200" cy="548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/>
                <a:t>User Interfaces</a:t>
              </a:r>
              <a:endParaRPr b="1"/>
            </a:p>
          </p:txBody>
        </p:sp>
        <p:sp>
          <p:nvSpPr>
            <p:cNvPr id="137" name="Google Shape;137;p19"/>
            <p:cNvSpPr txBox="1"/>
            <p:nvPr/>
          </p:nvSpPr>
          <p:spPr>
            <a:xfrm rot="-5400000">
              <a:off x="595700" y="1252700"/>
              <a:ext cx="1030200" cy="548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/>
                <a:t>Input handlers</a:t>
              </a:r>
              <a:endParaRPr b="1"/>
            </a:p>
          </p:txBody>
        </p:sp>
        <p:sp>
          <p:nvSpPr>
            <p:cNvPr id="138" name="Google Shape;138;p19"/>
            <p:cNvSpPr txBox="1"/>
            <p:nvPr/>
          </p:nvSpPr>
          <p:spPr>
            <a:xfrm rot="-5400000">
              <a:off x="595700" y="6595075"/>
              <a:ext cx="1030200" cy="548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/>
                <a:t>Physical Interfaces</a:t>
              </a:r>
              <a:endParaRPr b="1"/>
            </a:p>
          </p:txBody>
        </p:sp>
        <p:sp>
          <p:nvSpPr>
            <p:cNvPr id="139" name="Google Shape;139;p19"/>
            <p:cNvSpPr txBox="1"/>
            <p:nvPr/>
          </p:nvSpPr>
          <p:spPr>
            <a:xfrm rot="-5400000">
              <a:off x="579375" y="2998088"/>
              <a:ext cx="1030200" cy="548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/>
                <a:t>Robot internals</a:t>
              </a:r>
              <a:endParaRPr b="1"/>
            </a:p>
          </p:txBody>
        </p:sp>
        <p:sp>
          <p:nvSpPr>
            <p:cNvPr id="140" name="Google Shape;140;p19"/>
            <p:cNvSpPr txBox="1"/>
            <p:nvPr/>
          </p:nvSpPr>
          <p:spPr>
            <a:xfrm rot="-5400000">
              <a:off x="579375" y="4796100"/>
              <a:ext cx="1030200" cy="548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/>
                <a:t>Task handling</a:t>
              </a:r>
              <a:endParaRPr b="1"/>
            </a:p>
          </p:txBody>
        </p:sp>
      </p:grpSp>
      <p:sp>
        <p:nvSpPr>
          <p:cNvPr id="141" name="Google Shape;141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607D8B"/>
      </a:accent3>
      <a:accent4>
        <a:srgbClr val="78909C"/>
      </a:accent4>
      <a:accent5>
        <a:srgbClr val="57BB8A"/>
      </a:accent5>
      <a:accent6>
        <a:srgbClr val="DCE755"/>
      </a:accent6>
      <a:hlink>
        <a:srgbClr val="57BB8A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